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6600"/>
    <a:srgbClr val="0066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4896544" cy="893961"/>
          </a:xfrm>
        </p:spPr>
        <p:txBody>
          <a:bodyPr>
            <a:normAutofit/>
          </a:bodyPr>
          <a:lstStyle/>
          <a:p>
            <a:r>
              <a:rPr lang="ru-RU" b="1" dirty="0"/>
              <a:t>Тема урока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564904"/>
            <a:ext cx="6400800" cy="648072"/>
          </a:xfrm>
        </p:spPr>
        <p:txBody>
          <a:bodyPr>
            <a:normAutofit fontScale="925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«Удивительный мир соединений</a:t>
            </a:r>
            <a:r>
              <a:rPr lang="ru-RU" b="1" i="1" dirty="0" smtClean="0">
                <a:solidFill>
                  <a:srgbClr val="C00000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»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3573016"/>
            <a:ext cx="6400800" cy="576064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/>
              <a:t>Повторение </a:t>
            </a:r>
            <a:r>
              <a:rPr lang="ru-RU" b="1" dirty="0"/>
              <a:t>и обобщение знаний по теме: Основные классы неорганических </a:t>
            </a:r>
            <a:r>
              <a:rPr lang="ru-RU" b="1" dirty="0" smtClean="0"/>
              <a:t>соединений.</a:t>
            </a:r>
            <a:endParaRPr lang="ru-RU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444208" y="5877272"/>
            <a:ext cx="2376264" cy="576064"/>
          </a:xfrm>
          <a:prstGeom prst="rect">
            <a:avLst/>
          </a:prstGeom>
        </p:spPr>
        <p:txBody>
          <a:bodyPr vert="horz" lIns="45720" rIns="45720">
            <a:normAutofit fontScale="325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i="1" dirty="0" smtClean="0">
                <a:solidFill>
                  <a:schemeClr val="bg1"/>
                </a:solidFill>
              </a:rPr>
              <a:t>МБОУ </a:t>
            </a:r>
            <a:r>
              <a:rPr lang="ru-RU" b="1" i="1" dirty="0" err="1" smtClean="0">
                <a:solidFill>
                  <a:schemeClr val="bg1"/>
                </a:solidFill>
              </a:rPr>
              <a:t>Щёлкинская</a:t>
            </a:r>
            <a:r>
              <a:rPr lang="ru-RU" b="1" i="1" dirty="0" smtClean="0">
                <a:solidFill>
                  <a:schemeClr val="bg1"/>
                </a:solidFill>
              </a:rPr>
              <a:t> СОШ №1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Учитель химии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Пепеляева  Л.А.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57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2565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1.Красив, наряден карбонат, ему строитель очень рад</a:t>
            </a:r>
            <a:r>
              <a:rPr lang="ru-RU" dirty="0" smtClean="0"/>
              <a:t>.</a:t>
            </a:r>
            <a:endParaRPr lang="ru-RU" b="1" dirty="0"/>
          </a:p>
          <a:p>
            <a:r>
              <a:rPr lang="ru-RU" dirty="0"/>
              <a:t>2. Природный соли маленький кусок, отвечать урок помог. </a:t>
            </a:r>
            <a:endParaRPr lang="en-US" dirty="0" smtClean="0"/>
          </a:p>
          <a:p>
            <a:r>
              <a:rPr lang="ru-RU" dirty="0" smtClean="0"/>
              <a:t>3</a:t>
            </a:r>
            <a:r>
              <a:rPr lang="ru-RU" dirty="0"/>
              <a:t>. Соком лука в глаза попадает, плакать </a:t>
            </a:r>
            <a:r>
              <a:rPr lang="ru-RU" dirty="0" smtClean="0"/>
              <a:t>заставляет.</a:t>
            </a:r>
            <a:endParaRPr lang="ru-RU" b="1" dirty="0"/>
          </a:p>
          <a:p>
            <a:r>
              <a:rPr lang="ru-RU" dirty="0"/>
              <a:t>4. Бутылка  «минералки» открывается, кислота тот час же разлагается. </a:t>
            </a:r>
            <a:endParaRPr lang="en-US" dirty="0" smtClean="0"/>
          </a:p>
          <a:p>
            <a:r>
              <a:rPr lang="ru-RU" dirty="0" smtClean="0"/>
              <a:t>5</a:t>
            </a:r>
            <a:r>
              <a:rPr lang="ru-RU" dirty="0"/>
              <a:t>. Проблема Черного моря непроста, как там мигрирует какая-то </a:t>
            </a:r>
            <a:r>
              <a:rPr lang="ru-RU" dirty="0" smtClean="0"/>
              <a:t>кислота.</a:t>
            </a:r>
            <a:endParaRPr lang="ru-RU" b="1" dirty="0"/>
          </a:p>
          <a:p>
            <a:r>
              <a:rPr lang="ru-RU" dirty="0"/>
              <a:t>6. На полях они витамины, а на складе вроде </a:t>
            </a:r>
            <a:r>
              <a:rPr lang="ru-RU" dirty="0" smtClean="0"/>
              <a:t>мины</a:t>
            </a:r>
            <a:r>
              <a:rPr lang="en-US" dirty="0" smtClean="0"/>
              <a:t>.</a:t>
            </a:r>
          </a:p>
          <a:p>
            <a:r>
              <a:rPr lang="ru-RU" dirty="0" smtClean="0"/>
              <a:t>7</a:t>
            </a:r>
            <a:r>
              <a:rPr lang="ru-RU" dirty="0"/>
              <a:t>. Расскажи в чем тут дело: гасили то, что не горело. </a:t>
            </a:r>
            <a:endParaRPr lang="ru-RU" dirty="0" smtClean="0"/>
          </a:p>
          <a:p>
            <a:r>
              <a:rPr lang="ru-RU" dirty="0" smtClean="0"/>
              <a:t>8</a:t>
            </a:r>
            <a:r>
              <a:rPr lang="ru-RU" dirty="0"/>
              <a:t>. Молоко не скисло, на стене повисло. </a:t>
            </a:r>
            <a:endParaRPr lang="ru-RU" dirty="0" smtClean="0"/>
          </a:p>
          <a:p>
            <a:r>
              <a:rPr lang="ru-RU" dirty="0" smtClean="0"/>
              <a:t>9</a:t>
            </a:r>
            <a:r>
              <a:rPr lang="ru-RU" dirty="0"/>
              <a:t>. </a:t>
            </a:r>
            <a:r>
              <a:rPr lang="ru-RU" dirty="0" smtClean="0"/>
              <a:t>Как </a:t>
            </a:r>
            <a:r>
              <a:rPr lang="ru-RU" dirty="0"/>
              <a:t>в древности называли серную кислоту? </a:t>
            </a:r>
            <a:endParaRPr lang="ru-RU" dirty="0" smtClean="0"/>
          </a:p>
          <a:p>
            <a:r>
              <a:rPr lang="ru-RU" dirty="0" smtClean="0"/>
              <a:t>10. </a:t>
            </a:r>
            <a:r>
              <a:rPr lang="ru-RU" dirty="0"/>
              <a:t>Историческое название азотной кислоты? </a:t>
            </a:r>
            <a:endParaRPr lang="ru-RU" dirty="0" smtClean="0"/>
          </a:p>
          <a:p>
            <a:r>
              <a:rPr lang="ru-RU" dirty="0" smtClean="0"/>
              <a:t>11</a:t>
            </a:r>
            <a:r>
              <a:rPr lang="ru-RU" dirty="0"/>
              <a:t>. Как алхимики назвали соляную </a:t>
            </a:r>
            <a:r>
              <a:rPr lang="ru-RU" dirty="0" smtClean="0"/>
              <a:t>кислоту?</a:t>
            </a:r>
          </a:p>
          <a:p>
            <a:r>
              <a:rPr lang="ru-RU" dirty="0" smtClean="0"/>
              <a:t>12</a:t>
            </a:r>
            <a:r>
              <a:rPr lang="ru-RU" dirty="0"/>
              <a:t>. Какую кислоту нельзя хранить в стеклянной посуде? </a:t>
            </a:r>
            <a:endParaRPr lang="ru-RU" dirty="0" smtClean="0"/>
          </a:p>
          <a:p>
            <a:r>
              <a:rPr lang="ru-RU" dirty="0" smtClean="0"/>
              <a:t>13</a:t>
            </a:r>
            <a:r>
              <a:rPr lang="ru-RU" dirty="0"/>
              <a:t>. Отвары каких растений можно использовать в качестве индикаторов</a:t>
            </a:r>
            <a:r>
              <a:rPr lang="ru-RU" dirty="0" smtClean="0"/>
              <a:t>?</a:t>
            </a:r>
          </a:p>
          <a:p>
            <a:r>
              <a:rPr lang="ru-RU" dirty="0"/>
              <a:t>14. Что общего между  мелом, скелетом  человека и гипсом?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4330824" cy="72008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300" dirty="0">
                <a:effectLst/>
              </a:rPr>
              <a:t>Конкурс «Мозговой штурм»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0946676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11144" cy="634082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ru-RU" sz="2300" dirty="0">
                <a:solidFill>
                  <a:schemeClr val="bg1"/>
                </a:solidFill>
                <a:effectLst/>
              </a:rPr>
              <a:t>Конкурс «Правильный ответ»   </a:t>
            </a:r>
            <a:r>
              <a:rPr lang="ru-RU" sz="2300" dirty="0" smtClean="0">
                <a:effectLst/>
              </a:rPr>
              <a:t>(работа </a:t>
            </a:r>
            <a:r>
              <a:rPr lang="ru-RU" sz="2300" dirty="0">
                <a:effectLst/>
              </a:rPr>
              <a:t>в парах</a:t>
            </a:r>
            <a:r>
              <a:rPr lang="ru-RU" sz="2300" dirty="0" smtClean="0">
                <a:effectLst/>
              </a:rPr>
              <a:t>)</a:t>
            </a:r>
            <a:endParaRPr lang="ru-RU" sz="23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33613"/>
              </p:ext>
            </p:extLst>
          </p:nvPr>
        </p:nvGraphicFramePr>
        <p:xfrm>
          <a:off x="395536" y="1772816"/>
          <a:ext cx="3066479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1"/>
                <a:gridCol w="1151404"/>
                <a:gridCol w="834954"/>
              </a:tblGrid>
              <a:tr h="27432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оксиды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baseline="-25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з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en-US" sz="1200" b="1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CaO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NaOH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NaBr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HCl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SiO</a:t>
                      </a:r>
                      <a:r>
                        <a:rPr lang="en-US" sz="12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2458"/>
              </p:ext>
            </p:extLst>
          </p:nvPr>
        </p:nvGraphicFramePr>
        <p:xfrm>
          <a:off x="5364088" y="1916832"/>
          <a:ext cx="3066479" cy="201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1"/>
                <a:gridCol w="1151404"/>
                <a:gridCol w="834954"/>
              </a:tblGrid>
              <a:tr h="274320">
                <a:tc gridSpan="3">
                  <a:txBody>
                    <a:bodyPr/>
                    <a:lstStyle/>
                    <a:p>
                      <a:pPr marL="12192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б) кислоты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188595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KOH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HNO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з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BaO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CaSO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</a:t>
                      </a:r>
                      <a:r>
                        <a:rPr lang="en-US" sz="1200" b="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SO</a:t>
                      </a:r>
                      <a:r>
                        <a:rPr lang="en-US" sz="1200" b="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NaOH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AI</a:t>
                      </a:r>
                      <a:r>
                        <a:rPr lang="en-US" sz="1200" b="0" baseline="-25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O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</a:t>
                      </a: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з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PO</a:t>
                      </a:r>
                      <a:r>
                        <a:rPr lang="en-US" sz="1200" b="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4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FeC1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з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035596"/>
              </p:ext>
            </p:extLst>
          </p:nvPr>
        </p:nvGraphicFramePr>
        <p:xfrm>
          <a:off x="2771800" y="4221088"/>
          <a:ext cx="3066479" cy="2083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1"/>
                <a:gridCol w="1151404"/>
                <a:gridCol w="834954"/>
              </a:tblGrid>
              <a:tr h="437768">
                <a:tc gridSpan="3">
                  <a:txBody>
                    <a:bodyPr/>
                    <a:lstStyle/>
                    <a:p>
                      <a:pPr marL="158115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в) основания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NaOH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ZnO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</a:t>
                      </a:r>
                      <a:r>
                        <a:rPr lang="en-US" sz="1200" b="0" baseline="-25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S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KC1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Cu(OH)</a:t>
                      </a:r>
                      <a:r>
                        <a:rPr lang="en-US" sz="1200" b="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FeO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</a:t>
                      </a:r>
                      <a:r>
                        <a:rPr lang="en-US" sz="1200" b="0" baseline="-250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SiO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5245"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H</a:t>
                      </a:r>
                      <a:r>
                        <a:rPr lang="en-US" sz="1200" b="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O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Zn(OH)</a:t>
                      </a:r>
                      <a:r>
                        <a:rPr lang="en-US" sz="1200" b="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2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03544" y="112474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1.»Крестики –нолики»</a:t>
            </a:r>
          </a:p>
          <a:p>
            <a:r>
              <a:rPr lang="ru-RU" dirty="0"/>
              <a:t>Задание: Укажите следующие классы соединений: </a:t>
            </a:r>
          </a:p>
        </p:txBody>
      </p:sp>
    </p:spTree>
    <p:extLst>
      <p:ext uri="{BB962C8B-B14F-4D97-AF65-F5344CB8AC3E}">
        <p14:creationId xmlns:p14="http://schemas.microsoft.com/office/powerpoint/2010/main" val="28279739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340768"/>
            <a:ext cx="7200800" cy="3456384"/>
          </a:xfrm>
        </p:spPr>
        <p:txBody>
          <a:bodyPr/>
          <a:lstStyle/>
          <a:p>
            <a:pPr marL="109728" indent="0">
              <a:buNone/>
            </a:pPr>
            <a:r>
              <a:rPr lang="ru-RU" b="1" dirty="0"/>
              <a:t>2. «Третий лишний»</a:t>
            </a:r>
          </a:p>
          <a:p>
            <a:pPr marL="109728" indent="0">
              <a:buNone/>
            </a:pPr>
            <a:r>
              <a:rPr lang="ru-RU" b="1" dirty="0"/>
              <a:t>Задание:</a:t>
            </a:r>
            <a:r>
              <a:rPr lang="ru-RU" dirty="0"/>
              <a:t> Определите какое из трех соединений не соответствует данному варианту (лишний). Обосновать ответ.</a:t>
            </a:r>
            <a:endParaRPr lang="ru-RU" b="1" dirty="0"/>
          </a:p>
          <a:p>
            <a:r>
              <a:rPr lang="ru-RU" dirty="0"/>
              <a:t>а) СО</a:t>
            </a:r>
            <a:r>
              <a:rPr lang="ru-RU" baseline="-25000" dirty="0"/>
              <a:t>2</a:t>
            </a:r>
            <a:r>
              <a:rPr lang="ru-RU" dirty="0"/>
              <a:t>   К</a:t>
            </a:r>
            <a:r>
              <a:rPr lang="ru-RU" baseline="-25000" dirty="0"/>
              <a:t>2</a:t>
            </a:r>
            <a:r>
              <a:rPr lang="ru-RU" dirty="0"/>
              <a:t>О   </a:t>
            </a:r>
            <a:r>
              <a:rPr lang="ru-RU" dirty="0" err="1"/>
              <a:t>Са</a:t>
            </a:r>
            <a:r>
              <a:rPr lang="en-US" dirty="0"/>
              <a:t>S</a:t>
            </a:r>
            <a:r>
              <a:rPr lang="ru-RU" dirty="0"/>
              <a:t>  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/>
              <a:t>Ва</a:t>
            </a:r>
            <a:r>
              <a:rPr lang="ru-RU" dirty="0"/>
              <a:t>(ОН)</a:t>
            </a:r>
            <a:r>
              <a:rPr lang="ru-RU" baseline="-25000" dirty="0"/>
              <a:t>2</a:t>
            </a:r>
            <a:r>
              <a:rPr lang="ru-RU" dirty="0"/>
              <a:t>   </a:t>
            </a:r>
            <a:r>
              <a:rPr lang="en-US" dirty="0" err="1"/>
              <a:t>ZnSO</a:t>
            </a:r>
            <a:r>
              <a:rPr lang="ru-RU" baseline="-25000" dirty="0"/>
              <a:t>4</a:t>
            </a:r>
            <a:r>
              <a:rPr lang="ru-RU" dirty="0"/>
              <a:t>    </a:t>
            </a:r>
            <a:r>
              <a:rPr lang="en-US" dirty="0"/>
              <a:t>KOH</a:t>
            </a:r>
            <a:r>
              <a:rPr lang="ru-RU" dirty="0"/>
              <a:t>   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)   </a:t>
            </a:r>
            <a:r>
              <a:rPr lang="en-US" dirty="0"/>
              <a:t>K</a:t>
            </a:r>
            <a:r>
              <a:rPr lang="ru-RU" dirty="0"/>
              <a:t>з</a:t>
            </a:r>
            <a:r>
              <a:rPr lang="en-US" dirty="0"/>
              <a:t>PO</a:t>
            </a:r>
            <a:r>
              <a:rPr lang="ru-RU" baseline="-25000" dirty="0"/>
              <a:t>4</a:t>
            </a:r>
            <a:r>
              <a:rPr lang="ru-RU" dirty="0"/>
              <a:t>   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en-US" dirty="0"/>
              <a:t>CO</a:t>
            </a:r>
            <a:r>
              <a:rPr lang="ru-RU" dirty="0"/>
              <a:t>з   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en-US" dirty="0"/>
              <a:t>SO</a:t>
            </a:r>
            <a:r>
              <a:rPr lang="ru-RU" dirty="0"/>
              <a:t>з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50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3. «Кто быстрей?»</a:t>
            </a:r>
          </a:p>
          <a:p>
            <a:pPr marL="109728" indent="0">
              <a:buNone/>
            </a:pPr>
            <a:r>
              <a:rPr lang="ru-RU" b="1" dirty="0" smtClean="0"/>
              <a:t> Задание</a:t>
            </a:r>
            <a:r>
              <a:rPr lang="ru-RU" b="1" dirty="0"/>
              <a:t>:</a:t>
            </a:r>
            <a:r>
              <a:rPr lang="ru-RU" dirty="0"/>
              <a:t> Необходимо дописать формулу соединения, установив соответствие между металлом и кислотным остатком:</a:t>
            </a:r>
            <a:endParaRPr lang="ru-RU" b="1" dirty="0"/>
          </a:p>
          <a:p>
            <a:pPr marL="109728" indent="0">
              <a:buNone/>
            </a:pPr>
            <a:r>
              <a:rPr lang="ru-RU" dirty="0"/>
              <a:t>    1.К                     </a:t>
            </a:r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dirty="0" err="1"/>
              <a:t>СОз</a:t>
            </a:r>
            <a:endParaRPr lang="ru-RU" b="1" dirty="0"/>
          </a:p>
          <a:p>
            <a:pPr marL="109728" indent="0">
              <a:buNone/>
            </a:pPr>
            <a:r>
              <a:rPr lang="ru-RU" dirty="0"/>
              <a:t>    2.</a:t>
            </a:r>
            <a:r>
              <a:rPr lang="en-US" dirty="0"/>
              <a:t>Zn</a:t>
            </a:r>
            <a:r>
              <a:rPr lang="ru-RU" dirty="0"/>
              <a:t>з                </a:t>
            </a:r>
            <a:r>
              <a:rPr lang="ru-RU" dirty="0" smtClean="0"/>
              <a:t> </a:t>
            </a:r>
            <a:r>
              <a:rPr lang="ru-RU" dirty="0"/>
              <a:t>б)  </a:t>
            </a:r>
            <a:r>
              <a:rPr lang="en-US" dirty="0"/>
              <a:t>F</a:t>
            </a:r>
            <a:endParaRPr lang="ru-RU" b="1" dirty="0"/>
          </a:p>
          <a:p>
            <a:pPr marL="109728" indent="0">
              <a:buNone/>
            </a:pPr>
            <a:r>
              <a:rPr lang="ru-RU" dirty="0"/>
              <a:t>    3.Ва                   </a:t>
            </a:r>
            <a:r>
              <a:rPr lang="ru-RU" dirty="0" smtClean="0"/>
              <a:t>в</a:t>
            </a:r>
            <a:r>
              <a:rPr lang="ru-RU" dirty="0"/>
              <a:t>) (РО</a:t>
            </a:r>
            <a:r>
              <a:rPr lang="ru-RU" baseline="-25000" dirty="0"/>
              <a:t>4</a:t>
            </a:r>
            <a:r>
              <a:rPr lang="ru-RU" dirty="0"/>
              <a:t> )</a:t>
            </a:r>
            <a:r>
              <a:rPr lang="ru-RU" baseline="-25000" dirty="0"/>
              <a:t>2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250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66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268760"/>
            <a:ext cx="5554960" cy="12961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/>
              <a:t>Металл и кислотный остаток</a:t>
            </a:r>
            <a:endParaRPr lang="ru-RU" sz="2400" b="1" dirty="0"/>
          </a:p>
          <a:p>
            <a:pPr marL="109728" indent="0">
              <a:buNone/>
            </a:pPr>
            <a:r>
              <a:rPr lang="ru-RU" sz="2400" dirty="0"/>
              <a:t>В них дружно живут</a:t>
            </a:r>
            <a:endParaRPr lang="ru-RU" sz="2400" b="1" dirty="0"/>
          </a:p>
          <a:p>
            <a:pPr marL="109728" indent="0">
              <a:buNone/>
            </a:pPr>
            <a:r>
              <a:rPr lang="ru-RU" sz="2400" dirty="0"/>
              <a:t>Как эти вещества зовут?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3501008"/>
            <a:ext cx="4950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Хоть </a:t>
            </a:r>
            <a:r>
              <a:rPr lang="ru-RU" sz="2400" dirty="0"/>
              <a:t>мы разные на цвет</a:t>
            </a:r>
            <a:endParaRPr lang="ru-RU" sz="2400" b="1" dirty="0"/>
          </a:p>
          <a:p>
            <a:r>
              <a:rPr lang="ru-RU" sz="2400" dirty="0" smtClean="0"/>
              <a:t>Но </a:t>
            </a:r>
            <a:r>
              <a:rPr lang="ru-RU" sz="2400" dirty="0"/>
              <a:t>важней нас в мире нет!</a:t>
            </a:r>
            <a:endParaRPr lang="ru-RU" sz="2400" b="1" dirty="0"/>
          </a:p>
          <a:p>
            <a:r>
              <a:rPr lang="ru-RU" sz="2400" dirty="0" smtClean="0"/>
              <a:t>Нитраты </a:t>
            </a:r>
            <a:r>
              <a:rPr lang="ru-RU" sz="2400" dirty="0"/>
              <a:t>и сульфаты</a:t>
            </a:r>
            <a:r>
              <a:rPr lang="ru-RU" sz="2400" dirty="0" smtClean="0"/>
              <a:t>,</a:t>
            </a:r>
          </a:p>
          <a:p>
            <a:r>
              <a:rPr lang="ru-RU" sz="2400" dirty="0"/>
              <a:t>Карбонаты и фосфаты</a:t>
            </a:r>
            <a:endParaRPr lang="ru-RU" sz="2400" b="1" dirty="0"/>
          </a:p>
          <a:p>
            <a:r>
              <a:rPr lang="ru-RU" sz="2400" dirty="0"/>
              <a:t>Все важны и все нужны!</a:t>
            </a:r>
            <a:endParaRPr lang="ru-RU" sz="2400" b="1" dirty="0"/>
          </a:p>
          <a:p>
            <a:r>
              <a:rPr lang="ru-RU" sz="2400" dirty="0"/>
              <a:t>Догадались, кто же мы!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520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1.Задание (1 вариант</a:t>
            </a:r>
            <a:r>
              <a:rPr lang="ru-RU" dirty="0" smtClean="0">
                <a:solidFill>
                  <a:schemeClr val="accent2"/>
                </a:solidFill>
              </a:rPr>
              <a:t>)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Хлорид  </a:t>
            </a:r>
            <a:r>
              <a:rPr lang="ru-RU" dirty="0">
                <a:solidFill>
                  <a:srgbClr val="0070C0"/>
                </a:solidFill>
              </a:rPr>
              <a:t>кальция (СаС1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 ) применяется в качестве кровоостанавливающего средства, при воспалительных процессах. В связи с простудными заболеваниями резко уменьшилось </a:t>
            </a:r>
            <a:r>
              <a:rPr lang="ru-RU">
                <a:solidFill>
                  <a:srgbClr val="0070C0"/>
                </a:solidFill>
              </a:rPr>
              <a:t>количество </a:t>
            </a:r>
            <a:r>
              <a:rPr lang="ru-RU" smtClean="0">
                <a:solidFill>
                  <a:srgbClr val="0070C0"/>
                </a:solidFill>
              </a:rPr>
              <a:t>СаС1</a:t>
            </a:r>
            <a:r>
              <a:rPr lang="ru-RU" baseline="-25000">
                <a:solidFill>
                  <a:srgbClr val="0070C0"/>
                </a:solidFill>
              </a:rPr>
              <a:t>2</a:t>
            </a:r>
            <a:r>
              <a:rPr lang="ru-RU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в нашем медпункте. Необходимо получить соль из имеющихся у вас реактивов. Записать уравнение соответствующей реакции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endParaRPr lang="ru-RU" b="1" dirty="0"/>
          </a:p>
          <a:p>
            <a:r>
              <a:rPr lang="ru-RU" b="1" dirty="0">
                <a:solidFill>
                  <a:schemeClr val="accent2"/>
                </a:solidFill>
              </a:rPr>
              <a:t>2.Задание  (2 вариант)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Сульфат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кальция (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Са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baseline="-25000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)    или гипс, используются для приготовления гипсовых повязок. Из-за предстоящего гололеда увеличится число несчастных случаев. Срочно требуется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Са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SO</a:t>
            </a:r>
            <a:r>
              <a:rPr lang="ru-RU" baseline="-25000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Необходимо получить соль из имеющихся у вас реактивов. Записать уравнение соответствующей реакции.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ru-RU" sz="2600" dirty="0">
                <a:solidFill>
                  <a:schemeClr val="bg1"/>
                </a:solidFill>
                <a:effectLst/>
              </a:rPr>
              <a:t>Конкурс «Практический</a:t>
            </a:r>
            <a:r>
              <a:rPr lang="ru-RU" sz="2600" b="0" dirty="0">
                <a:solidFill>
                  <a:schemeClr val="bg1"/>
                </a:solidFill>
                <a:effectLst/>
              </a:rPr>
              <a:t>»  (работа в </a:t>
            </a:r>
            <a:r>
              <a:rPr lang="ru-RU" sz="2600" b="0" dirty="0" smtClean="0">
                <a:solidFill>
                  <a:schemeClr val="bg1"/>
                </a:solidFill>
                <a:effectLst/>
              </a:rPr>
              <a:t>парах)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91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Задача 1.</a:t>
            </a:r>
            <a:r>
              <a:rPr lang="ru-RU" dirty="0"/>
              <a:t> Мы каждый день употребляем в пищу соль - хлорид натрия.</a:t>
            </a:r>
            <a:endParaRPr lang="ru-RU" b="1" dirty="0"/>
          </a:p>
          <a:p>
            <a:r>
              <a:rPr lang="ru-RU" dirty="0"/>
              <a:t>Ученые подсчитали, что человек в день употребляет 12-15г соли. Сделаем следующий расчет потребления соли, взяв за основу</a:t>
            </a:r>
            <a:endParaRPr lang="ru-RU" b="1" dirty="0"/>
          </a:p>
          <a:p>
            <a:r>
              <a:rPr lang="ru-RU" dirty="0"/>
              <a:t>15г - в сутки.</a:t>
            </a:r>
            <a:endParaRPr lang="ru-RU" b="1" dirty="0"/>
          </a:p>
          <a:p>
            <a:r>
              <a:rPr lang="ru-RU" dirty="0"/>
              <a:t>За месяц 15г х 30 = 450г</a:t>
            </a:r>
            <a:endParaRPr lang="ru-RU" b="1" dirty="0"/>
          </a:p>
          <a:p>
            <a:r>
              <a:rPr lang="ru-RU" dirty="0"/>
              <a:t>За год 450г х 12 = 5400г</a:t>
            </a:r>
            <a:endParaRPr lang="ru-RU" b="1" dirty="0"/>
          </a:p>
          <a:p>
            <a:r>
              <a:rPr lang="ru-RU" dirty="0"/>
              <a:t>Теперь рассчитайте, сколько вы съели соли за свою жизнь. Для этого количество соли, которое вы употребили за год, умножьте на свой возраст.  Сколько получилось?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840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72815"/>
            <a:ext cx="7643192" cy="295232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Вопрос. За сколько лет можно узнать человека?</a:t>
            </a:r>
          </a:p>
          <a:p>
            <a:r>
              <a:rPr lang="ru-RU" dirty="0"/>
              <a:t>Решение:</a:t>
            </a:r>
            <a:endParaRPr lang="ru-RU" b="1" dirty="0"/>
          </a:p>
          <a:p>
            <a:r>
              <a:rPr lang="ru-RU" dirty="0"/>
              <a:t>1 пуд = 16кг</a:t>
            </a:r>
            <a:endParaRPr lang="ru-RU" b="1" dirty="0"/>
          </a:p>
          <a:p>
            <a:r>
              <a:rPr lang="ru-RU" dirty="0"/>
              <a:t>Количество соли на одного человека = 16кг  : 2 =8кг=8000г</a:t>
            </a:r>
            <a:endParaRPr lang="ru-RU" b="1" dirty="0"/>
          </a:p>
          <a:p>
            <a:r>
              <a:rPr lang="ru-RU" dirty="0"/>
              <a:t>Если суточная норма соли 6-8г, то 8000г:6г =1333 дня, в году 365 дней, то</a:t>
            </a:r>
            <a:endParaRPr lang="ru-RU" b="1" dirty="0"/>
          </a:p>
          <a:p>
            <a:r>
              <a:rPr lang="ru-RU" dirty="0"/>
              <a:t>   1333:365 = 3,65 лет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rgbClr val="C00000"/>
                </a:solidFill>
                <a:effectLst/>
              </a:rPr>
              <a:t>Русская пословица гласит: «Чтобы узнать человека, надо с ним пуд соли съесть».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387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1.Чтобы мясо, рыбу, овощи сохранить от порчи, необходимо обильно посыпать их солью.</a:t>
            </a:r>
            <a:endParaRPr lang="ru-RU" b="1" dirty="0"/>
          </a:p>
          <a:p>
            <a:r>
              <a:rPr lang="ru-RU" dirty="0"/>
              <a:t>2.Чтобы махровые полотенца и халаты были мягкими, а у вас нет «</a:t>
            </a:r>
            <a:r>
              <a:rPr lang="ru-RU" dirty="0" err="1"/>
              <a:t>Линора</a:t>
            </a:r>
            <a:r>
              <a:rPr lang="ru-RU" dirty="0"/>
              <a:t>», вам необходимо стирать их слегка соленой воде.</a:t>
            </a:r>
            <a:endParaRPr lang="ru-RU" b="1" dirty="0"/>
          </a:p>
          <a:p>
            <a:r>
              <a:rPr lang="ru-RU" dirty="0"/>
              <a:t>3. Чтобы мутное подсолнечное масло стало прозрачным,  необходимо добавить на 1л масла чайную   ложку соли. Через 3 дня перелейте его в другую емкость.                                                                                                                             4.Если положить в хлебницу кусочек очищенного картофеля и немного соли, то хлеб будет дольше оставаться мягким и не заплесневеет.</a:t>
            </a:r>
            <a:endParaRPr lang="ru-RU" b="1" dirty="0"/>
          </a:p>
          <a:p>
            <a:r>
              <a:rPr lang="ru-RU" dirty="0"/>
              <a:t>5.Яйца не потрескаются и легко очистятся от скорлупы, если варить их в соленой воде.</a:t>
            </a:r>
            <a:endParaRPr lang="ru-RU" b="1" dirty="0"/>
          </a:p>
          <a:p>
            <a:r>
              <a:rPr lang="ru-RU" dirty="0"/>
              <a:t>6. Чтобы нарезанные яблоки не потемнели, их можно залить слегка подсоленной водой.</a:t>
            </a:r>
            <a:endParaRPr lang="ru-RU" b="1" dirty="0"/>
          </a:p>
          <a:p>
            <a:r>
              <a:rPr lang="ru-RU" dirty="0"/>
              <a:t>7. Чтобы разогретый жир на сковороде не разбрызгивался, надо предварительно посыпать ее солью. </a:t>
            </a:r>
            <a:endParaRPr lang="ru-RU" b="1" dirty="0"/>
          </a:p>
          <a:p>
            <a:r>
              <a:rPr lang="ru-RU" dirty="0"/>
              <a:t>8. Если молоко пригорело, надо добавить в него немного соли и охладить. вкус молока улучшится. </a:t>
            </a:r>
            <a:endParaRPr lang="ru-RU" b="1" dirty="0"/>
          </a:p>
          <a:p>
            <a:r>
              <a:rPr lang="ru-RU" dirty="0"/>
              <a:t>9. Если сухой солью протереть нож, которым резали рыбу или лук, запах исчезнет.</a:t>
            </a:r>
            <a:endParaRPr lang="ru-RU" b="1" dirty="0"/>
          </a:p>
          <a:p>
            <a:r>
              <a:rPr lang="ru-RU" dirty="0"/>
              <a:t>10. Щепотка соли помогает быстро взбить яичные белки, улучшает вкус крема для тортов, предохраняет  молоко от скисания. 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dirty="0">
                <a:effectLst/>
              </a:rPr>
              <a:t>«Мастерская бытовых советов</a:t>
            </a:r>
            <a:r>
              <a:rPr lang="ru-RU" sz="2800" dirty="0" smtClean="0">
                <a:effectLst/>
              </a:rPr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6057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47864" y="980728"/>
            <a:ext cx="5472608" cy="230425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800" dirty="0"/>
              <a:t>- Он в атмосфере, в воде  рек и морей</a:t>
            </a:r>
            <a:endParaRPr lang="ru-RU" sz="1800" b="1" dirty="0"/>
          </a:p>
          <a:p>
            <a:pPr marL="109728" indent="0">
              <a:buNone/>
            </a:pPr>
            <a:r>
              <a:rPr lang="ru-RU" sz="1800" dirty="0" smtClean="0"/>
              <a:t>   Он </a:t>
            </a:r>
            <a:r>
              <a:rPr lang="ru-RU" sz="1800" dirty="0"/>
              <a:t>в газах вулканов, в дыханье людей.</a:t>
            </a:r>
            <a:endParaRPr lang="ru-RU" sz="1800" b="1" dirty="0"/>
          </a:p>
          <a:p>
            <a:pPr marL="109728" indent="0">
              <a:buNone/>
            </a:pPr>
            <a:r>
              <a:rPr lang="ru-RU" sz="1800" dirty="0" smtClean="0"/>
              <a:t>   Он </a:t>
            </a:r>
            <a:r>
              <a:rPr lang="ru-RU" sz="1800" dirty="0"/>
              <a:t>пища растений и одеяло Земли,</a:t>
            </a:r>
            <a:endParaRPr lang="ru-RU" sz="1800" b="1" dirty="0"/>
          </a:p>
          <a:p>
            <a:pPr marL="109728" indent="0">
              <a:buNone/>
            </a:pPr>
            <a:r>
              <a:rPr lang="ru-RU" sz="1800" dirty="0" smtClean="0"/>
              <a:t>   В </a:t>
            </a:r>
            <a:r>
              <a:rPr lang="ru-RU" sz="1800" dirty="0"/>
              <a:t>воде растворим он, не бойся, глотни</a:t>
            </a:r>
            <a:endParaRPr lang="ru-RU" sz="1800" b="1" dirty="0"/>
          </a:p>
          <a:p>
            <a:pPr marL="109728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Он </a:t>
            </a:r>
            <a:r>
              <a:rPr lang="ru-RU" sz="1800" dirty="0"/>
              <a:t>жидкою пеной погасит, огонь.</a:t>
            </a:r>
            <a:endParaRPr lang="ru-RU" sz="1800" b="1" dirty="0"/>
          </a:p>
          <a:p>
            <a:pPr marL="109728" indent="0">
              <a:buNone/>
            </a:pPr>
            <a:r>
              <a:rPr lang="ru-RU" sz="1800" dirty="0" smtClean="0"/>
              <a:t>   А </a:t>
            </a:r>
            <a:r>
              <a:rPr lang="ru-RU" sz="1800" dirty="0"/>
              <a:t>если он твердый, то лучше не тронь</a:t>
            </a:r>
            <a:r>
              <a:rPr lang="ru-RU" sz="1800" dirty="0" smtClean="0"/>
              <a:t>.</a:t>
            </a:r>
            <a:endParaRPr lang="ru-RU" sz="1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634082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600" dirty="0">
                <a:solidFill>
                  <a:schemeClr val="bg1"/>
                </a:solidFill>
                <a:effectLst/>
              </a:rPr>
              <a:t>Конкурс  «Угадай-ка</a:t>
            </a:r>
            <a:r>
              <a:rPr lang="ru-RU" sz="2600" dirty="0" smtClean="0">
                <a:solidFill>
                  <a:schemeClr val="bg1"/>
                </a:solidFill>
                <a:effectLst/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8079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- Во влажном воздухе дымлю                 </a:t>
            </a:r>
            <a:endParaRPr lang="ru-RU" b="1" dirty="0"/>
          </a:p>
          <a:p>
            <a:r>
              <a:rPr lang="ru-RU" dirty="0"/>
              <a:t>  </a:t>
            </a:r>
            <a:r>
              <a:rPr lang="ru-RU" dirty="0" smtClean="0"/>
              <a:t> Осадок </a:t>
            </a:r>
            <a:r>
              <a:rPr lang="ru-RU" dirty="0"/>
              <a:t>с ляписом даю </a:t>
            </a:r>
            <a:endParaRPr lang="ru-RU" b="1" dirty="0"/>
          </a:p>
          <a:p>
            <a:r>
              <a:rPr lang="ru-RU" dirty="0" smtClean="0"/>
              <a:t>   У </a:t>
            </a:r>
            <a:r>
              <a:rPr lang="ru-RU" dirty="0"/>
              <a:t>вас в желудке нахожусь,         </a:t>
            </a:r>
            <a:endParaRPr lang="ru-RU" b="1" dirty="0"/>
          </a:p>
          <a:p>
            <a:r>
              <a:rPr lang="ru-RU" dirty="0" smtClean="0"/>
              <a:t>   Но </a:t>
            </a:r>
            <a:r>
              <a:rPr lang="ru-RU" dirty="0"/>
              <a:t>для еды я не гожусь.     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-</a:t>
            </a:r>
            <a:r>
              <a:rPr lang="ru-RU" dirty="0"/>
              <a:t>Кислой солью называют,</a:t>
            </a:r>
            <a:endParaRPr lang="ru-RU" b="1" dirty="0"/>
          </a:p>
          <a:p>
            <a:r>
              <a:rPr lang="ru-RU" dirty="0"/>
              <a:t> </a:t>
            </a:r>
            <a:r>
              <a:rPr lang="ru-RU" dirty="0" smtClean="0"/>
              <a:t> При </a:t>
            </a:r>
            <a:r>
              <a:rPr lang="ru-RU" dirty="0"/>
              <a:t>изжоге применяют,</a:t>
            </a:r>
            <a:endParaRPr lang="ru-RU" b="1" dirty="0"/>
          </a:p>
          <a:p>
            <a:r>
              <a:rPr lang="ru-RU" dirty="0" smtClean="0"/>
              <a:t>  Нагревают</a:t>
            </a:r>
            <a:r>
              <a:rPr lang="ru-RU" dirty="0"/>
              <a:t>, разлагают,</a:t>
            </a:r>
            <a:endParaRPr lang="ru-RU" b="1" dirty="0"/>
          </a:p>
          <a:p>
            <a:r>
              <a:rPr lang="ru-RU" dirty="0" smtClean="0"/>
              <a:t>  В </a:t>
            </a:r>
            <a:r>
              <a:rPr lang="ru-RU" dirty="0"/>
              <a:t>карбонат превращают.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6583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89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216024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dirty="0"/>
              <a:t>Девиз:  «Наши знания никогда не могут иметь конца именно потому, что предмет познания бесконечен».</a:t>
            </a:r>
          </a:p>
          <a:p>
            <a:pPr marL="109728" indent="0">
              <a:buNone/>
            </a:pPr>
            <a:r>
              <a:rPr lang="ru-RU" b="1" dirty="0"/>
              <a:t>									</a:t>
            </a:r>
            <a:r>
              <a:rPr lang="ru-RU" b="1" dirty="0" err="1"/>
              <a:t>А.С.Макаренко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260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1.liveinternet.ru/images/attach/c/0/118/479/118479653_Munhausen_thinking_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5"/>
            <a:ext cx="256363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9792" y="980728"/>
            <a:ext cx="4690864" cy="507511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b="1" dirty="0"/>
              <a:t>Необходимо найти ошибки в «абсолютно правдивом» рассказе  барона Мюнхгаузена.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634082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</a:rPr>
              <a:t>Конкурс «Найти ошибку»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93008" y="2204864"/>
            <a:ext cx="5927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«Я прекрасный химик. Правда, бываю несколько рассеян, что поделаешь- это основной недостаток гениев. О чем это я? А-а, о рассеянности.  Как-то я забыл закрыть бутыль с серной кислотой и она почти вся испарилась.    Я быстренько долил кислоту водой.   На окошке у меня стояла кристально чистая азотная кислота.  Взял я медную пластинку, добавил концентрированную серную кислоту и стал собирать водород, но вдруг уснул. Пока, я спал, то получил смесь кислорода с водородом. Этом смесью я наполнил воздушный шарик. То-то он высоко взлетел!».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34069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8660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Цель:</a:t>
            </a:r>
            <a:r>
              <a:rPr lang="ru-RU" dirty="0"/>
              <a:t> повторить и обобщить  знания </a:t>
            </a:r>
            <a:r>
              <a:rPr lang="ru-RU" dirty="0" smtClean="0"/>
              <a:t>об </a:t>
            </a:r>
            <a:r>
              <a:rPr lang="ru-RU" dirty="0"/>
              <a:t>оксидах, кислотах, основаниях, солях.                                                                                                                           </a:t>
            </a:r>
            <a:r>
              <a:rPr lang="ru-RU" b="1" dirty="0"/>
              <a:t>Задачи:                                                                                                                        </a:t>
            </a:r>
          </a:p>
          <a:p>
            <a:r>
              <a:rPr lang="ru-RU" dirty="0"/>
              <a:t>1.Повторить и обобщить теоретический материал по теме «Основные классы неорганических соединений», расширить кругозор по данным соединениям;</a:t>
            </a:r>
            <a:endParaRPr lang="ru-RU" b="1" dirty="0"/>
          </a:p>
          <a:p>
            <a:r>
              <a:rPr lang="ru-RU" dirty="0"/>
              <a:t>2.Отработать практические умения и навыки учащихся при составлении химических формул и уравнений путем решения упражнений;          </a:t>
            </a:r>
            <a:endParaRPr lang="ru-RU" b="1" dirty="0"/>
          </a:p>
          <a:p>
            <a:r>
              <a:rPr lang="ru-RU" dirty="0"/>
              <a:t> 3.Совершенствовать технику проведения химического эксперимента.</a:t>
            </a:r>
            <a:endParaRPr lang="ru-RU" b="1" dirty="0"/>
          </a:p>
          <a:p>
            <a:r>
              <a:rPr lang="ru-RU" b="1" dirty="0"/>
              <a:t>Метод:</a:t>
            </a:r>
            <a:r>
              <a:rPr lang="ru-RU" dirty="0"/>
              <a:t> комбинированный (игровые моменты  (конкурсы), химический эксперимент, тестирование, работа  в парах).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79465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4824536" cy="3096344"/>
          </a:xfrm>
        </p:spPr>
        <p:txBody>
          <a:bodyPr>
            <a:noAutofit/>
          </a:bodyPr>
          <a:lstStyle/>
          <a:p>
            <a:r>
              <a:rPr lang="ru-RU" sz="2000" b="0" dirty="0">
                <a:effectLst/>
              </a:rPr>
              <a:t>Сегодня знания мы обобщим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b="0" dirty="0">
                <a:effectLst/>
              </a:rPr>
              <a:t>Напишем формулы и уравнения,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b="0" dirty="0">
                <a:effectLst/>
              </a:rPr>
              <a:t>На опыте свойства закрепим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b="0" dirty="0">
                <a:effectLst/>
              </a:rPr>
              <a:t>Постигнем химию мы без сомненья.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b="0" dirty="0">
                <a:effectLst/>
              </a:rPr>
              <a:t>Ты помнишь газ легчайший-водород?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В соединении с кислородом </a:t>
            </a:r>
            <a:r>
              <a:rPr lang="ru-RU" sz="2000" dirty="0" smtClean="0">
                <a:effectLst/>
              </a:rPr>
              <a:t>это</a:t>
            </a:r>
            <a:endParaRPr lang="ru-RU" sz="20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779912" y="3068960"/>
            <a:ext cx="4824536" cy="309634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000" b="0" dirty="0">
                <a:effectLst/>
              </a:rPr>
              <a:t>Июньский дождь от всех своих щедрот,</a:t>
            </a:r>
            <a:endParaRPr lang="ru-RU" sz="2000" dirty="0">
              <a:effectLst/>
            </a:endParaRPr>
          </a:p>
          <a:p>
            <a:r>
              <a:rPr lang="ru-RU" sz="2000" b="0" dirty="0">
                <a:effectLst/>
              </a:rPr>
              <a:t>Сентябрьские туманы на рассветах.</a:t>
            </a:r>
            <a:endParaRPr lang="ru-RU" sz="2000" dirty="0">
              <a:effectLst/>
            </a:endParaRPr>
          </a:p>
          <a:p>
            <a:r>
              <a:rPr lang="ru-RU" sz="2000" b="0" dirty="0">
                <a:effectLst/>
              </a:rPr>
              <a:t>И знаешь ты – любая из кислот</a:t>
            </a:r>
            <a:endParaRPr lang="ru-RU" sz="2000" dirty="0">
              <a:effectLst/>
            </a:endParaRPr>
          </a:p>
          <a:p>
            <a:r>
              <a:rPr lang="ru-RU" sz="2000" b="0" dirty="0">
                <a:effectLst/>
              </a:rPr>
              <a:t>Содержит сей опасный водород.</a:t>
            </a:r>
            <a:endParaRPr lang="ru-RU" sz="2000" dirty="0">
              <a:effectLst/>
            </a:endParaRPr>
          </a:p>
          <a:p>
            <a:r>
              <a:rPr lang="ru-RU" sz="2000" b="0" dirty="0">
                <a:effectLst/>
              </a:rPr>
              <a:t>Реакции с металлами дают</a:t>
            </a:r>
            <a:endParaRPr lang="ru-RU" sz="2000" dirty="0">
              <a:effectLst/>
            </a:endParaRPr>
          </a:p>
          <a:p>
            <a:r>
              <a:rPr lang="ru-RU" sz="2000" dirty="0">
                <a:effectLst/>
              </a:rPr>
              <a:t>Класс соли- красочный народ.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60590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6707088" cy="579520"/>
          </a:xfrm>
          <a:solidFill>
            <a:srgbClr val="7030A0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Конкурс «Теоретическая разминка»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/>
              </a:rPr>
              <a:t>Актуализация </a:t>
            </a:r>
            <a:r>
              <a:rPr lang="ru-RU" sz="3600" dirty="0">
                <a:effectLst/>
              </a:rPr>
              <a:t>опорных знаний</a:t>
            </a:r>
            <a:endParaRPr lang="ru-RU" sz="3600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953312" y="2132856"/>
            <a:ext cx="7488832" cy="345638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ru-RU" dirty="0"/>
              <a:t>Там, на неведомых химических дорожках,      </a:t>
            </a:r>
            <a:endParaRPr lang="ru-RU" b="1" dirty="0"/>
          </a:p>
          <a:p>
            <a:pPr marL="109728" indent="0">
              <a:buNone/>
            </a:pPr>
            <a:r>
              <a:rPr lang="ru-RU" dirty="0" smtClean="0"/>
              <a:t>Среди </a:t>
            </a:r>
            <a:r>
              <a:rPr lang="ru-RU" dirty="0"/>
              <a:t>изведанных описанных веществ,          </a:t>
            </a:r>
            <a:endParaRPr lang="ru-RU" b="1" dirty="0"/>
          </a:p>
          <a:p>
            <a:pPr marL="109728" indent="0">
              <a:buNone/>
            </a:pPr>
            <a:r>
              <a:rPr lang="ru-RU" dirty="0" smtClean="0"/>
              <a:t>Там</a:t>
            </a:r>
            <a:r>
              <a:rPr lang="ru-RU" dirty="0"/>
              <a:t>, теремок стоит, высок на стройных ножках, </a:t>
            </a:r>
            <a:endParaRPr lang="ru-RU" b="1" dirty="0"/>
          </a:p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котором, множество химических существ.</a:t>
            </a:r>
            <a:endParaRPr lang="ru-RU" b="1" dirty="0"/>
          </a:p>
          <a:p>
            <a:pPr marL="109728" indent="0">
              <a:buNone/>
            </a:pPr>
            <a:r>
              <a:rPr lang="ru-RU" dirty="0" smtClean="0"/>
              <a:t>Кислоты</a:t>
            </a:r>
            <a:r>
              <a:rPr lang="ru-RU" dirty="0"/>
              <a:t>, оксиды, соли, гидроксиды,</a:t>
            </a:r>
            <a:endParaRPr lang="ru-RU" b="1" dirty="0"/>
          </a:p>
          <a:p>
            <a:pPr marL="109728" indent="0">
              <a:buNone/>
            </a:pPr>
            <a:r>
              <a:rPr lang="ru-RU" dirty="0" smtClean="0"/>
              <a:t>Конечно</a:t>
            </a:r>
            <a:r>
              <a:rPr lang="ru-RU" dirty="0"/>
              <a:t>, все они </a:t>
            </a:r>
            <a:r>
              <a:rPr lang="ru-RU" dirty="0" smtClean="0"/>
              <a:t>различны,</a:t>
            </a:r>
            <a:endParaRPr lang="ru-RU" b="1" dirty="0"/>
          </a:p>
          <a:p>
            <a:pPr marL="109728" indent="0">
              <a:buNone/>
            </a:pPr>
            <a:r>
              <a:rPr lang="ru-RU" dirty="0" smtClean="0"/>
              <a:t>Стреляют </a:t>
            </a:r>
            <a:r>
              <a:rPr lang="ru-RU" dirty="0"/>
              <a:t>и коптят </a:t>
            </a:r>
            <a:r>
              <a:rPr lang="ru-RU" dirty="0" smtClean="0"/>
              <a:t>отлично,</a:t>
            </a:r>
            <a:endParaRPr lang="ru-RU" b="1" dirty="0"/>
          </a:p>
          <a:p>
            <a:pPr marL="109728" indent="0">
              <a:buNone/>
            </a:pPr>
            <a:r>
              <a:rPr lang="ru-RU" dirty="0" smtClean="0"/>
              <a:t>И </a:t>
            </a:r>
            <a:r>
              <a:rPr lang="ru-RU" dirty="0"/>
              <a:t>всеми им мудро управляют</a:t>
            </a:r>
            <a:endParaRPr lang="ru-RU" b="1" dirty="0"/>
          </a:p>
          <a:p>
            <a:pPr marL="109728" indent="0">
              <a:buNone/>
            </a:pPr>
            <a:r>
              <a:rPr lang="ru-RU" dirty="0" smtClean="0"/>
              <a:t>Все </a:t>
            </a:r>
            <a:r>
              <a:rPr lang="ru-RU" dirty="0"/>
              <a:t>те, кто химию отлично знают</a:t>
            </a:r>
          </a:p>
        </p:txBody>
      </p:sp>
    </p:spTree>
    <p:extLst>
      <p:ext uri="{BB962C8B-B14F-4D97-AF65-F5344CB8AC3E}">
        <p14:creationId xmlns:p14="http://schemas.microsoft.com/office/powerpoint/2010/main" val="3443252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4104456"/>
          </a:xfrm>
        </p:spPr>
        <p:txBody>
          <a:bodyPr/>
          <a:lstStyle/>
          <a:p>
            <a:r>
              <a:rPr lang="ru-RU" dirty="0"/>
              <a:t>1.Какие классы неорганических соединений вы знаете?</a:t>
            </a:r>
            <a:endParaRPr lang="ru-RU" b="1" dirty="0"/>
          </a:p>
          <a:p>
            <a:r>
              <a:rPr lang="ru-RU" dirty="0"/>
              <a:t>2. Что такое оксиды? Классификация </a:t>
            </a:r>
            <a:r>
              <a:rPr lang="ru-RU" dirty="0" smtClean="0"/>
              <a:t>оксидов.</a:t>
            </a:r>
            <a:endParaRPr lang="ru-RU" b="1" dirty="0"/>
          </a:p>
          <a:p>
            <a:r>
              <a:rPr lang="ru-RU" dirty="0"/>
              <a:t>3. Что такое кислоты?  Классификация кислот.</a:t>
            </a:r>
            <a:endParaRPr lang="ru-RU" b="1" dirty="0"/>
          </a:p>
          <a:p>
            <a:r>
              <a:rPr lang="ru-RU" dirty="0"/>
              <a:t>4. Что такое основания? Классификация оснований.</a:t>
            </a:r>
            <a:endParaRPr lang="ru-RU" b="1" dirty="0"/>
          </a:p>
          <a:p>
            <a:r>
              <a:rPr lang="ru-RU" dirty="0"/>
              <a:t>5. Что такое соли? Классификация солей.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276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27784" y="1985385"/>
            <a:ext cx="5410944" cy="129959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1.Их получают путем горения и окисления</a:t>
            </a:r>
            <a:endParaRPr lang="ru-RU" b="1" dirty="0"/>
          </a:p>
          <a:p>
            <a:r>
              <a:rPr lang="ru-RU" dirty="0"/>
              <a:t>   Или сложных веществ разложением.</a:t>
            </a:r>
            <a:endParaRPr lang="ru-RU" b="1" dirty="0"/>
          </a:p>
          <a:p>
            <a:r>
              <a:rPr lang="ru-RU" dirty="0"/>
              <a:t>   В них два элемента один кислород</a:t>
            </a:r>
            <a:endParaRPr lang="ru-RU" b="1" dirty="0"/>
          </a:p>
          <a:p>
            <a:r>
              <a:rPr lang="ru-RU" dirty="0"/>
              <a:t>   Я отнесу к ним негашеную известь и лед. </a:t>
            </a: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11560" y="836712"/>
            <a:ext cx="7056784" cy="720080"/>
          </a:xfrm>
          <a:prstGeom prst="rect">
            <a:avLst/>
          </a:prstGeom>
          <a:solidFill>
            <a:schemeClr val="accent4"/>
          </a:solidFill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b="1" dirty="0" smtClean="0">
                <a:solidFill>
                  <a:schemeClr val="bg1"/>
                </a:solidFill>
              </a:rPr>
              <a:t>Конкурсы: </a:t>
            </a:r>
            <a:r>
              <a:rPr lang="ru-RU" b="1" dirty="0">
                <a:solidFill>
                  <a:schemeClr val="bg1"/>
                </a:solidFill>
              </a:rPr>
              <a:t>«Угадай-ка  вещество» </a:t>
            </a:r>
            <a:endParaRPr lang="ru-RU" b="1" dirty="0" smtClean="0">
              <a:solidFill>
                <a:schemeClr val="bg1"/>
              </a:solidFill>
            </a:endParaRPr>
          </a:p>
          <a:p>
            <a:pPr marL="109728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и «</a:t>
            </a:r>
            <a:r>
              <a:rPr lang="ru-RU" b="1" dirty="0">
                <a:solidFill>
                  <a:schemeClr val="bg1"/>
                </a:solidFill>
              </a:rPr>
              <a:t>Химический эксперимент</a:t>
            </a:r>
            <a:r>
              <a:rPr lang="ru-RU" b="1" dirty="0" smtClean="0">
                <a:solidFill>
                  <a:schemeClr val="bg1"/>
                </a:solidFill>
              </a:rPr>
              <a:t>».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1835696" y="3284984"/>
            <a:ext cx="5410944" cy="12995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928184" y="3291840"/>
            <a:ext cx="4968552" cy="1656184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/>
              <a:t>2.Известны </a:t>
            </a:r>
            <a:r>
              <a:rPr lang="ru-RU" dirty="0"/>
              <a:t>ли вам дети</a:t>
            </a:r>
            <a:endParaRPr lang="ru-RU" b="1" dirty="0"/>
          </a:p>
          <a:p>
            <a:r>
              <a:rPr lang="ru-RU" dirty="0" smtClean="0"/>
              <a:t>   Какие </a:t>
            </a:r>
            <a:r>
              <a:rPr lang="ru-RU" dirty="0"/>
              <a:t>есть оксиды на планете?</a:t>
            </a:r>
            <a:endParaRPr lang="ru-RU" b="1" dirty="0"/>
          </a:p>
          <a:p>
            <a:r>
              <a:rPr lang="ru-RU" dirty="0"/>
              <a:t> </a:t>
            </a:r>
            <a:r>
              <a:rPr lang="ru-RU" dirty="0" smtClean="0"/>
              <a:t>  У </a:t>
            </a:r>
            <a:r>
              <a:rPr lang="ru-RU" dirty="0"/>
              <a:t>оксидов пристрастия  разные</a:t>
            </a:r>
            <a:endParaRPr lang="ru-RU" b="1" dirty="0"/>
          </a:p>
          <a:p>
            <a:r>
              <a:rPr lang="ru-RU" dirty="0"/>
              <a:t> </a:t>
            </a:r>
            <a:r>
              <a:rPr lang="ru-RU" dirty="0" smtClean="0"/>
              <a:t>  То </a:t>
            </a:r>
            <a:r>
              <a:rPr lang="ru-RU" dirty="0"/>
              <a:t>кислоты им нравятся  </a:t>
            </a:r>
            <a:r>
              <a:rPr lang="ru-RU" dirty="0" smtClean="0"/>
              <a:t>праздные</a:t>
            </a:r>
          </a:p>
          <a:p>
            <a:r>
              <a:rPr lang="ru-RU" dirty="0" smtClean="0"/>
              <a:t>   То </a:t>
            </a:r>
            <a:r>
              <a:rPr lang="ru-RU" dirty="0"/>
              <a:t>к воде  их душа склоняется</a:t>
            </a:r>
            <a:endParaRPr lang="ru-RU" b="1" dirty="0"/>
          </a:p>
          <a:p>
            <a:r>
              <a:rPr lang="ru-RU" dirty="0" smtClean="0"/>
              <a:t>    Скажите </a:t>
            </a:r>
            <a:r>
              <a:rPr lang="ru-RU" dirty="0"/>
              <a:t>как они называются?</a:t>
            </a:r>
            <a:endParaRPr lang="ru-RU" b="1" dirty="0"/>
          </a:p>
          <a:p>
            <a:endParaRPr lang="ru-RU" dirty="0"/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1475656" y="5445224"/>
            <a:ext cx="6984776" cy="720079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ru-RU" b="1" dirty="0" smtClean="0"/>
              <a:t>Провести </a:t>
            </a:r>
            <a:r>
              <a:rPr lang="ru-RU" b="1" dirty="0"/>
              <a:t>опыт  и записать уравнение реакции:  </a:t>
            </a:r>
            <a:r>
              <a:rPr lang="ru-RU" b="1" dirty="0" smtClean="0"/>
              <a:t>С</a:t>
            </a:r>
            <a:r>
              <a:rPr lang="en-US" b="1" dirty="0" smtClean="0"/>
              <a:t>u</a:t>
            </a:r>
            <a:r>
              <a:rPr lang="ru-RU" b="1" dirty="0" smtClean="0"/>
              <a:t>О  </a:t>
            </a:r>
            <a:r>
              <a:rPr lang="ru-RU" b="1" dirty="0"/>
              <a:t>+ Н</a:t>
            </a:r>
            <a:r>
              <a:rPr lang="ru-RU" sz="2000" b="1" dirty="0"/>
              <a:t>2</a:t>
            </a:r>
            <a:r>
              <a:rPr lang="en-US" b="1" dirty="0"/>
              <a:t>SO</a:t>
            </a:r>
            <a:r>
              <a:rPr lang="ru-RU" sz="2000" b="1" dirty="0" smtClean="0"/>
              <a:t>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1619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1"/>
          <p:cNvSpPr txBox="1">
            <a:spLocks/>
          </p:cNvSpPr>
          <p:nvPr/>
        </p:nvSpPr>
        <p:spPr>
          <a:xfrm>
            <a:off x="758444" y="656692"/>
            <a:ext cx="5400600" cy="122413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/>
              <a:t>3.А эти оксиды спешат к основаниям,</a:t>
            </a:r>
            <a:endParaRPr lang="ru-RU" b="1" dirty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ru-RU" dirty="0" smtClean="0"/>
              <a:t>Растворимые</a:t>
            </a:r>
            <a:r>
              <a:rPr lang="ru-RU" dirty="0"/>
              <a:t>, очень желанные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ru-RU" dirty="0" smtClean="0"/>
              <a:t>Но </a:t>
            </a:r>
            <a:r>
              <a:rPr lang="ru-RU" dirty="0"/>
              <a:t>с водой дружбу водят не все.</a:t>
            </a:r>
            <a:endParaRPr lang="ru-RU" b="1" dirty="0"/>
          </a:p>
          <a:p>
            <a:r>
              <a:rPr lang="en-US" dirty="0" smtClean="0"/>
              <a:t>   </a:t>
            </a:r>
            <a:r>
              <a:rPr lang="ru-RU" dirty="0" smtClean="0"/>
              <a:t>Уж </a:t>
            </a:r>
            <a:r>
              <a:rPr lang="ru-RU" dirty="0"/>
              <a:t>поверь…Назовите оксиды теперь.</a:t>
            </a: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3458744" y="3140968"/>
            <a:ext cx="5145704" cy="266429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1900" dirty="0"/>
              <a:t>4. Мы  - жители  непростые,</a:t>
            </a:r>
            <a:endParaRPr lang="ru-RU" sz="1900" b="1" dirty="0"/>
          </a:p>
          <a:p>
            <a:r>
              <a:rPr lang="ru-RU" sz="1900" dirty="0"/>
              <a:t>    Нас очень много на Земле</a:t>
            </a:r>
            <a:endParaRPr lang="ru-RU" sz="1900" b="1" dirty="0"/>
          </a:p>
          <a:p>
            <a:r>
              <a:rPr lang="ru-RU" sz="1900" dirty="0"/>
              <a:t>    Особым  даром обладая</a:t>
            </a:r>
            <a:endParaRPr lang="ru-RU" sz="1900" b="1" dirty="0"/>
          </a:p>
          <a:p>
            <a:r>
              <a:rPr lang="ru-RU" sz="1900" dirty="0"/>
              <a:t>    Мы растворяемся в воде</a:t>
            </a:r>
            <a:r>
              <a:rPr lang="ru-RU" sz="1900" dirty="0" smtClean="0"/>
              <a:t>.</a:t>
            </a:r>
            <a:endParaRPr lang="en-US" sz="1900" dirty="0" smtClean="0"/>
          </a:p>
          <a:p>
            <a:r>
              <a:rPr lang="en-US" sz="1900" dirty="0" smtClean="0"/>
              <a:t>    </a:t>
            </a:r>
            <a:r>
              <a:rPr lang="ru-RU" sz="1900" dirty="0" smtClean="0"/>
              <a:t>Мы </a:t>
            </a:r>
            <a:r>
              <a:rPr lang="ru-RU" sz="1900" dirty="0"/>
              <a:t>тут же сильно обожжем.</a:t>
            </a:r>
            <a:endParaRPr lang="ru-RU" sz="1900" b="1" dirty="0"/>
          </a:p>
          <a:p>
            <a:r>
              <a:rPr lang="en-US" sz="1900" dirty="0" smtClean="0"/>
              <a:t>    </a:t>
            </a:r>
            <a:r>
              <a:rPr lang="ru-RU" sz="1900" dirty="0" smtClean="0"/>
              <a:t>Окрасим </a:t>
            </a:r>
            <a:r>
              <a:rPr lang="ru-RU" sz="1900" dirty="0"/>
              <a:t>лакмус в нужный цвет</a:t>
            </a:r>
            <a:endParaRPr lang="ru-RU" sz="1900" b="1" dirty="0"/>
          </a:p>
          <a:p>
            <a:r>
              <a:rPr lang="en-US" sz="1900" dirty="0" smtClean="0"/>
              <a:t>    </a:t>
            </a:r>
            <a:r>
              <a:rPr lang="ru-RU" sz="1900" dirty="0" smtClean="0"/>
              <a:t>Без </a:t>
            </a:r>
            <a:r>
              <a:rPr lang="ru-RU" sz="1900" dirty="0"/>
              <a:t>нас нейтрализации нет</a:t>
            </a:r>
            <a:endParaRPr lang="ru-RU" sz="1900" b="1" dirty="0"/>
          </a:p>
          <a:p>
            <a:r>
              <a:rPr lang="en-US" sz="1900" dirty="0" smtClean="0"/>
              <a:t>    </a:t>
            </a:r>
            <a:r>
              <a:rPr lang="ru-RU" sz="1900" dirty="0" smtClean="0"/>
              <a:t>Скажите</a:t>
            </a:r>
            <a:r>
              <a:rPr lang="ru-RU" sz="1900" dirty="0"/>
              <a:t>, как же нас зовут?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758444" y="2204864"/>
            <a:ext cx="6984776" cy="720079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ru-RU" b="1" dirty="0"/>
              <a:t>Провести опыт  и записать уравнение реакции:  </a:t>
            </a:r>
            <a:r>
              <a:rPr lang="ru-RU" b="1" dirty="0" err="1"/>
              <a:t>Са</a:t>
            </a:r>
            <a:r>
              <a:rPr lang="ru-RU" b="1" dirty="0"/>
              <a:t>(ОН)</a:t>
            </a:r>
            <a:r>
              <a:rPr lang="ru-RU" sz="2000" b="1" dirty="0"/>
              <a:t>2</a:t>
            </a:r>
            <a:r>
              <a:rPr lang="ru-RU" b="1" dirty="0"/>
              <a:t>   + СО</a:t>
            </a:r>
            <a:r>
              <a:rPr lang="ru-RU" sz="2000" b="1" dirty="0"/>
              <a:t>2</a:t>
            </a:r>
            <a:r>
              <a:rPr lang="ru-RU" b="1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80609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Группа компаний &quot;3нити.ру&quot; :: Представительская продукция :: Страница не найде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383" y="1268760"/>
            <a:ext cx="3563887" cy="357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775" y="908720"/>
            <a:ext cx="5472608" cy="452538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Провести опыты и записать уравнения реакций:</a:t>
            </a:r>
          </a:p>
          <a:p>
            <a:r>
              <a:rPr lang="ru-RU" dirty="0"/>
              <a:t>А) В 3-х пронумерованных пробирках находятся растворы  </a:t>
            </a:r>
            <a:r>
              <a:rPr lang="ru-RU" dirty="0" smtClean="0"/>
              <a:t>НС</a:t>
            </a:r>
            <a:r>
              <a:rPr lang="en-US" dirty="0" smtClean="0"/>
              <a:t>l</a:t>
            </a:r>
            <a:r>
              <a:rPr lang="ru-RU" dirty="0" smtClean="0"/>
              <a:t>, </a:t>
            </a:r>
            <a:r>
              <a:rPr lang="en-US" dirty="0"/>
              <a:t>N</a:t>
            </a:r>
            <a:r>
              <a:rPr lang="ru-RU" dirty="0" err="1"/>
              <a:t>аОН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dirty="0" err="1" smtClean="0"/>
              <a:t>аС</a:t>
            </a:r>
            <a:r>
              <a:rPr lang="en-US" dirty="0" smtClean="0"/>
              <a:t>l</a:t>
            </a:r>
            <a:r>
              <a:rPr lang="ru-RU" dirty="0" smtClean="0"/>
              <a:t>. </a:t>
            </a:r>
            <a:r>
              <a:rPr lang="ru-RU" dirty="0"/>
              <a:t>Опытным путем определить, где находится каждое вещество.</a:t>
            </a:r>
            <a:endParaRPr lang="ru-RU" b="1" dirty="0"/>
          </a:p>
          <a:p>
            <a:r>
              <a:rPr lang="ru-RU" dirty="0"/>
              <a:t>Б) В пробирку с </a:t>
            </a:r>
            <a:r>
              <a:rPr lang="en-US" dirty="0"/>
              <a:t>N</a:t>
            </a:r>
            <a:r>
              <a:rPr lang="ru-RU" dirty="0" err="1"/>
              <a:t>аОН</a:t>
            </a:r>
            <a:r>
              <a:rPr lang="ru-RU" dirty="0"/>
              <a:t> добавить фенолфталеина. Что произошло? Почему цвет индикатора изменился? Добавить в пробирку </a:t>
            </a:r>
            <a:r>
              <a:rPr lang="ru-RU" dirty="0" smtClean="0"/>
              <a:t>НС</a:t>
            </a:r>
            <a:r>
              <a:rPr lang="en-US" dirty="0" smtClean="0"/>
              <a:t>l</a:t>
            </a:r>
            <a:r>
              <a:rPr lang="ru-RU" dirty="0" smtClean="0"/>
              <a:t>. </a:t>
            </a:r>
            <a:r>
              <a:rPr lang="ru-RU" dirty="0"/>
              <a:t>Что произошло? Почему  изменилась окраска фенолфталеина?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3980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148</TotalTime>
  <Words>1552</Words>
  <Application>Microsoft Office PowerPoint</Application>
  <PresentationFormat>Экран (4:3)</PresentationFormat>
  <Paragraphs>192</Paragraphs>
  <Slides>20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Gungsuh</vt:lpstr>
      <vt:lpstr>Lucida Sans Unicode</vt:lpstr>
      <vt:lpstr>Times New Roman</vt:lpstr>
      <vt:lpstr>Verdana</vt:lpstr>
      <vt:lpstr>Wingdings 2</vt:lpstr>
      <vt:lpstr>Wingdings 3</vt:lpstr>
      <vt:lpstr>Открытая</vt:lpstr>
      <vt:lpstr>Тема урока:</vt:lpstr>
      <vt:lpstr>Презентация PowerPoint</vt:lpstr>
      <vt:lpstr>Презентация PowerPoint</vt:lpstr>
      <vt:lpstr>Сегодня знания мы обобщим Напишем формулы и уравнения, На опыте свойства закрепим Постигнем химию мы без сомненья. Ты помнишь газ легчайший-водород? В соединении с кислородом это</vt:lpstr>
      <vt:lpstr>Актуализация опорных знаний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Конкурс «Мозговой штурм»</vt:lpstr>
      <vt:lpstr>Конкурс «Правильный ответ»   (работа в парах)</vt:lpstr>
      <vt:lpstr>Презентация PowerPoint</vt:lpstr>
      <vt:lpstr>Презентация PowerPoint</vt:lpstr>
      <vt:lpstr>Презентация PowerPoint</vt:lpstr>
      <vt:lpstr>Конкурс «Практический»  (работа в парах)</vt:lpstr>
      <vt:lpstr>Презентация PowerPoint</vt:lpstr>
      <vt:lpstr>Русская пословица гласит: «Чтобы узнать человека, надо с ним пуд соли съесть».</vt:lpstr>
      <vt:lpstr>«Мастерская бытовых советов»</vt:lpstr>
      <vt:lpstr>Конкурс  «Угадай-ка»</vt:lpstr>
      <vt:lpstr>Конкурс «Найти ошибку»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stedoy</dc:creator>
  <cp:lastModifiedBy>учитель</cp:lastModifiedBy>
  <cp:revision>53</cp:revision>
  <dcterms:created xsi:type="dcterms:W3CDTF">2015-06-01T19:05:56Z</dcterms:created>
  <dcterms:modified xsi:type="dcterms:W3CDTF">2015-06-03T16:35:59Z</dcterms:modified>
</cp:coreProperties>
</file>